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28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2F61EB-8257-4895-A31C-321CD7BC64D4}"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3351966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F61EB-8257-4895-A31C-321CD7BC64D4}"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384149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F61EB-8257-4895-A31C-321CD7BC64D4}"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23777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F61EB-8257-4895-A31C-321CD7BC64D4}"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65888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2F61EB-8257-4895-A31C-321CD7BC64D4}"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13360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2F61EB-8257-4895-A31C-321CD7BC64D4}"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903963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2F61EB-8257-4895-A31C-321CD7BC64D4}" type="datetimeFigureOut">
              <a:rPr lang="en-US" smtClean="0"/>
              <a:t>3/27/2015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48873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2F61EB-8257-4895-A31C-321CD7BC64D4}" type="datetimeFigureOut">
              <a:rPr lang="en-US" smtClean="0"/>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97125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F61EB-8257-4895-A31C-321CD7BC64D4}" type="datetimeFigureOut">
              <a:rPr lang="en-US" smtClean="0"/>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20987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2F61EB-8257-4895-A31C-321CD7BC64D4}"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213111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2F61EB-8257-4895-A31C-321CD7BC64D4}"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1D849-B200-4C7D-B061-4DBB0F40350A}" type="slidenum">
              <a:rPr lang="en-US" smtClean="0"/>
              <a:t>‹#›</a:t>
            </a:fld>
            <a:endParaRPr lang="en-US"/>
          </a:p>
        </p:txBody>
      </p:sp>
    </p:spTree>
    <p:extLst>
      <p:ext uri="{BB962C8B-B14F-4D97-AF65-F5344CB8AC3E}">
        <p14:creationId xmlns:p14="http://schemas.microsoft.com/office/powerpoint/2010/main" val="352777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F61EB-8257-4895-A31C-321CD7BC64D4}" type="datetimeFigureOut">
              <a:rPr lang="en-US" smtClean="0"/>
              <a:t>3/27/2015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1D849-B200-4C7D-B061-4DBB0F40350A}" type="slidenum">
              <a:rPr lang="en-US" smtClean="0"/>
              <a:t>‹#›</a:t>
            </a:fld>
            <a:endParaRPr lang="en-US"/>
          </a:p>
        </p:txBody>
      </p:sp>
    </p:spTree>
    <p:extLst>
      <p:ext uri="{BB962C8B-B14F-4D97-AF65-F5344CB8AC3E}">
        <p14:creationId xmlns:p14="http://schemas.microsoft.com/office/powerpoint/2010/main" val="2809931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Variable Valve Timing Device</a:t>
            </a:r>
            <a:endParaRPr lang="en-US" dirty="0"/>
          </a:p>
        </p:txBody>
      </p:sp>
      <p:sp>
        <p:nvSpPr>
          <p:cNvPr id="3" name="Subtitle 2"/>
          <p:cNvSpPr>
            <a:spLocks noGrp="1"/>
          </p:cNvSpPr>
          <p:nvPr>
            <p:ph type="subTitle" idx="1"/>
          </p:nvPr>
        </p:nvSpPr>
        <p:spPr/>
        <p:txBody>
          <a:bodyPr/>
          <a:lstStyle/>
          <a:p>
            <a:r>
              <a:rPr lang="en-US" dirty="0" smtClean="0"/>
              <a:t>Unique Design to Operate Inside a “Constructed” or Hollow Camshaft</a:t>
            </a:r>
            <a:endParaRPr lang="en-US" dirty="0"/>
          </a:p>
        </p:txBody>
      </p:sp>
    </p:spTree>
    <p:extLst>
      <p:ext uri="{BB962C8B-B14F-4D97-AF65-F5344CB8AC3E}">
        <p14:creationId xmlns:p14="http://schemas.microsoft.com/office/powerpoint/2010/main" val="336621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Moretz Technologies, LLC</a:t>
            </a:r>
            <a:endParaRPr lang="en-US" dirty="0"/>
          </a:p>
        </p:txBody>
      </p:sp>
      <p:sp>
        <p:nvSpPr>
          <p:cNvPr id="3" name="Content Placeholder 2"/>
          <p:cNvSpPr>
            <a:spLocks noGrp="1"/>
          </p:cNvSpPr>
          <p:nvPr>
            <p:ph idx="1"/>
          </p:nvPr>
        </p:nvSpPr>
        <p:spPr/>
        <p:txBody>
          <a:bodyPr>
            <a:normAutofit lnSpcReduction="10000"/>
          </a:bodyPr>
          <a:lstStyle/>
          <a:p>
            <a:r>
              <a:rPr lang="en-US" dirty="0" smtClean="0"/>
              <a:t>807 Airport Road                                                    P. O. Box 4031                                                       Jackson, MI 49204</a:t>
            </a:r>
            <a:endParaRPr lang="en-US" dirty="0"/>
          </a:p>
          <a:p>
            <a:r>
              <a:rPr lang="en-US" dirty="0" smtClean="0"/>
              <a:t>517-780-4002                  M 517-206-3287       FAX 517-780-0950</a:t>
            </a:r>
            <a:endParaRPr lang="en-US" dirty="0"/>
          </a:p>
          <a:p>
            <a:r>
              <a:rPr lang="en-US" dirty="0" smtClean="0"/>
              <a:t>rdale@moretz.com</a:t>
            </a:r>
          </a:p>
          <a:p>
            <a:r>
              <a:rPr lang="en-US" dirty="0" smtClean="0"/>
              <a:t>Moretz Technologies is in the process of becoming certified as a veteran-owned business.</a:t>
            </a:r>
            <a:endParaRPr lang="en-US" dirty="0"/>
          </a:p>
          <a:p>
            <a:endParaRPr lang="en-US" dirty="0" smtClean="0"/>
          </a:p>
        </p:txBody>
      </p:sp>
    </p:spTree>
    <p:extLst>
      <p:ext uri="{BB962C8B-B14F-4D97-AF65-F5344CB8AC3E}">
        <p14:creationId xmlns:p14="http://schemas.microsoft.com/office/powerpoint/2010/main" val="752321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Technology</a:t>
            </a:r>
            <a:endParaRPr lang="en-US" dirty="0"/>
          </a:p>
        </p:txBody>
      </p:sp>
      <p:sp>
        <p:nvSpPr>
          <p:cNvPr id="3" name="Content Placeholder 2"/>
          <p:cNvSpPr>
            <a:spLocks noGrp="1"/>
          </p:cNvSpPr>
          <p:nvPr>
            <p:ph idx="1"/>
          </p:nvPr>
        </p:nvSpPr>
        <p:spPr/>
        <p:txBody>
          <a:bodyPr>
            <a:normAutofit lnSpcReduction="10000"/>
          </a:bodyPr>
          <a:lstStyle/>
          <a:p>
            <a:r>
              <a:rPr lang="en-US" dirty="0" smtClean="0"/>
              <a:t>Existing Variable Valve Timing systems employ a vane-type device that is quite heavy, complex, and is typically mounted on the front end of the camshaft, aligned with the plane of the cam sprocket and drive chain. </a:t>
            </a:r>
          </a:p>
          <a:p>
            <a:r>
              <a:rPr lang="en-US" dirty="0" smtClean="0"/>
              <a:t>This device also has very short stroke, in terms of the arc distance from fully retarded to fully advanced positions.  This results in less-than optimal precision in cam position control.</a:t>
            </a:r>
            <a:endParaRPr lang="en-US" dirty="0"/>
          </a:p>
        </p:txBody>
      </p:sp>
    </p:spTree>
    <p:extLst>
      <p:ext uri="{BB962C8B-B14F-4D97-AF65-F5344CB8AC3E}">
        <p14:creationId xmlns:p14="http://schemas.microsoft.com/office/powerpoint/2010/main" val="200496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Possible when Hollow Camshafts are Utilized</a:t>
            </a:r>
            <a:endParaRPr lang="en-US" dirty="0"/>
          </a:p>
        </p:txBody>
      </p:sp>
      <p:sp>
        <p:nvSpPr>
          <p:cNvPr id="3" name="Content Placeholder 2"/>
          <p:cNvSpPr>
            <a:spLocks noGrp="1"/>
          </p:cNvSpPr>
          <p:nvPr>
            <p:ph idx="1"/>
          </p:nvPr>
        </p:nvSpPr>
        <p:spPr/>
        <p:txBody>
          <a:bodyPr/>
          <a:lstStyle/>
          <a:p>
            <a:r>
              <a:rPr lang="en-US" dirty="0" smtClean="0"/>
              <a:t>When “constructed” hollow camshafts are utilized, and the ID of the shaft is approximately 19 mm, the </a:t>
            </a:r>
            <a:r>
              <a:rPr lang="en-US" dirty="0" err="1" smtClean="0"/>
              <a:t>KayMor</a:t>
            </a:r>
            <a:r>
              <a:rPr lang="en-US" dirty="0" smtClean="0"/>
              <a:t> Helical </a:t>
            </a:r>
            <a:r>
              <a:rPr lang="en-US" dirty="0" err="1" smtClean="0"/>
              <a:t>Phaser</a:t>
            </a:r>
            <a:r>
              <a:rPr lang="en-US" dirty="0" smtClean="0"/>
              <a:t> can be utilized.  This entire device can be enclosed inside the camshaft.  Its design does not depend on the maintenance of oil pressure to support the torque loads of the camshaft.  Positioning can be accomplished by either ported oil or electrically.</a:t>
            </a:r>
            <a:endParaRPr lang="en-US" dirty="0"/>
          </a:p>
        </p:txBody>
      </p:sp>
    </p:spTree>
    <p:extLst>
      <p:ext uri="{BB962C8B-B14F-4D97-AF65-F5344CB8AC3E}">
        <p14:creationId xmlns:p14="http://schemas.microsoft.com/office/powerpoint/2010/main" val="1353052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Positioning</a:t>
            </a:r>
            <a:endParaRPr lang="en-US" dirty="0"/>
          </a:p>
        </p:txBody>
      </p:sp>
      <p:sp>
        <p:nvSpPr>
          <p:cNvPr id="3" name="Content Placeholder 2"/>
          <p:cNvSpPr>
            <a:spLocks noGrp="1"/>
          </p:cNvSpPr>
          <p:nvPr>
            <p:ph idx="1"/>
          </p:nvPr>
        </p:nvSpPr>
        <p:spPr/>
        <p:txBody>
          <a:bodyPr/>
          <a:lstStyle/>
          <a:p>
            <a:r>
              <a:rPr lang="en-US" dirty="0" smtClean="0"/>
              <a:t>The initial design was intended to utilize the same pressurized oil that operates the typical vane-type device.  Porting would be changed to deliver the oil to the inside of the camshaft on either end of the “piston,” analogous to the delivery to either side of the vanes.  The same valve and controller could be utilized as is use for the vane-type devices. </a:t>
            </a:r>
            <a:endParaRPr lang="en-US" dirty="0"/>
          </a:p>
        </p:txBody>
      </p:sp>
    </p:spTree>
    <p:extLst>
      <p:ext uri="{BB962C8B-B14F-4D97-AF65-F5344CB8AC3E}">
        <p14:creationId xmlns:p14="http://schemas.microsoft.com/office/powerpoint/2010/main" val="109425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Since the position does no depend on the maintenance of oil pressurized to engine oil pressure levels, relatively little oil is required.</a:t>
            </a:r>
          </a:p>
          <a:p>
            <a:endParaRPr lang="en-US" dirty="0"/>
          </a:p>
          <a:p>
            <a:r>
              <a:rPr lang="en-US" dirty="0" smtClean="0"/>
              <a:t>This fact also allows the electrical positioning using either a linear motor or, if greater precision is desired, a servo with screw.</a:t>
            </a:r>
            <a:endParaRPr lang="en-US" dirty="0"/>
          </a:p>
        </p:txBody>
      </p:sp>
    </p:spTree>
    <p:extLst>
      <p:ext uri="{BB962C8B-B14F-4D97-AF65-F5344CB8AC3E}">
        <p14:creationId xmlns:p14="http://schemas.microsoft.com/office/powerpoint/2010/main" val="348935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Illustrations</a:t>
            </a:r>
            <a:endParaRPr lang="en-US" dirty="0"/>
          </a:p>
        </p:txBody>
      </p:sp>
      <p:sp>
        <p:nvSpPr>
          <p:cNvPr id="3" name="Content Placeholder 2"/>
          <p:cNvSpPr>
            <a:spLocks noGrp="1"/>
          </p:cNvSpPr>
          <p:nvPr>
            <p:ph idx="1"/>
          </p:nvPr>
        </p:nvSpPr>
        <p:spPr/>
        <p:txBody>
          <a:bodyPr/>
          <a:lstStyle/>
          <a:p>
            <a:r>
              <a:rPr lang="en-US" dirty="0" smtClean="0"/>
              <a:t>The following slides show the concept, using animations.  To open, double click on the </a:t>
            </a:r>
            <a:r>
              <a:rPr lang="en-US" dirty="0" err="1" smtClean="0"/>
              <a:t>avi</a:t>
            </a:r>
            <a:r>
              <a:rPr lang="en-US" dirty="0" smtClean="0"/>
              <a:t> icon.  </a:t>
            </a:r>
            <a:endParaRPr lang="en-US" dirty="0"/>
          </a:p>
        </p:txBody>
      </p:sp>
    </p:spTree>
    <p:extLst>
      <p:ext uri="{BB962C8B-B14F-4D97-AF65-F5344CB8AC3E}">
        <p14:creationId xmlns:p14="http://schemas.microsoft.com/office/powerpoint/2010/main" val="2183153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a:t>
            </a:r>
            <a:endParaRPr lang="en-US" dirty="0"/>
          </a:p>
        </p:txBody>
      </p:sp>
      <p:sp>
        <p:nvSpPr>
          <p:cNvPr id="3" name="Content Placeholder 2"/>
          <p:cNvSpPr>
            <a:spLocks noGrp="1"/>
          </p:cNvSpPr>
          <p:nvPr>
            <p:ph idx="1"/>
          </p:nvPr>
        </p:nvSpPr>
        <p:spPr/>
        <p:txBody>
          <a:bodyPr/>
          <a:lstStyle/>
          <a:p>
            <a:r>
              <a:rPr lang="en-US" dirty="0" smtClean="0"/>
              <a:t>This option would be utilized when a device is used for each camshaft being controlled.  </a:t>
            </a:r>
          </a:p>
          <a:p>
            <a:endParaRPr lang="en-US" dirty="0"/>
          </a:p>
          <a:p>
            <a:endParaRPr lang="en-US" dirty="0" smtClean="0"/>
          </a:p>
          <a:p>
            <a:endParaRPr lang="en-US" dirty="0"/>
          </a:p>
          <a:p>
            <a:r>
              <a:rPr lang="en-US" dirty="0" smtClean="0"/>
              <a:t>The option is shown with a single sprocket.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254388223"/>
              </p:ext>
            </p:extLst>
          </p:nvPr>
        </p:nvGraphicFramePr>
        <p:xfrm>
          <a:off x="3803650" y="3086100"/>
          <a:ext cx="1536700" cy="685800"/>
        </p:xfrm>
        <a:graphic>
          <a:graphicData uri="http://schemas.openxmlformats.org/presentationml/2006/ole">
            <mc:AlternateContent xmlns:mc="http://schemas.openxmlformats.org/markup-compatibility/2006">
              <mc:Choice xmlns:v="urn:schemas-microsoft-com:vml" Requires="v">
                <p:oleObj spid="_x0000_s1028" name="Packager Shell Object" showAsIcon="1" r:id="rId3" imgW="1537200" imgH="685800" progId="Package">
                  <p:embed/>
                </p:oleObj>
              </mc:Choice>
              <mc:Fallback>
                <p:oleObj name="Packager Shell Object" showAsIcon="1" r:id="rId3" imgW="1537200" imgH="685800" progId="Package">
                  <p:embed/>
                  <p:pic>
                    <p:nvPicPr>
                      <p:cNvPr id="0" name=""/>
                      <p:cNvPicPr/>
                      <p:nvPr/>
                    </p:nvPicPr>
                    <p:blipFill>
                      <a:blip r:embed="rId4"/>
                      <a:stretch>
                        <a:fillRect/>
                      </a:stretch>
                    </p:blipFill>
                    <p:spPr>
                      <a:xfrm>
                        <a:off x="3803650" y="3086100"/>
                        <a:ext cx="1536700" cy="685800"/>
                      </a:xfrm>
                      <a:prstGeom prst="rect">
                        <a:avLst/>
                      </a:prstGeom>
                    </p:spPr>
                  </p:pic>
                </p:oleObj>
              </mc:Fallback>
            </mc:AlternateContent>
          </a:graphicData>
        </a:graphic>
      </p:graphicFrame>
    </p:spTree>
    <p:extLst>
      <p:ext uri="{BB962C8B-B14F-4D97-AF65-F5344CB8AC3E}">
        <p14:creationId xmlns:p14="http://schemas.microsoft.com/office/powerpoint/2010/main" val="263047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a:t>
            </a:r>
            <a:endParaRPr lang="en-US" dirty="0"/>
          </a:p>
        </p:txBody>
      </p:sp>
      <p:sp>
        <p:nvSpPr>
          <p:cNvPr id="3" name="Content Placeholder 2"/>
          <p:cNvSpPr>
            <a:spLocks noGrp="1"/>
          </p:cNvSpPr>
          <p:nvPr>
            <p:ph idx="1"/>
          </p:nvPr>
        </p:nvSpPr>
        <p:spPr/>
        <p:txBody>
          <a:bodyPr>
            <a:normAutofit lnSpcReduction="10000"/>
          </a:bodyPr>
          <a:lstStyle/>
          <a:p>
            <a:r>
              <a:rPr lang="en-US" dirty="0" smtClean="0"/>
              <a:t>This option shows a configuration that would allow a single device in one camshaft to control the position of two (or more) camshafts.</a:t>
            </a:r>
          </a:p>
          <a:p>
            <a:endParaRPr lang="en-US" dirty="0"/>
          </a:p>
          <a:p>
            <a:r>
              <a:rPr lang="en-US" dirty="0" smtClean="0"/>
              <a:t>The configuration is shown with two sprockets, one the “drive” that powers the shaft containing the VVT device, the other to drive the second camshaft.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55947649"/>
              </p:ext>
            </p:extLst>
          </p:nvPr>
        </p:nvGraphicFramePr>
        <p:xfrm>
          <a:off x="3740150" y="3086100"/>
          <a:ext cx="1663700" cy="685800"/>
        </p:xfrm>
        <a:graphic>
          <a:graphicData uri="http://schemas.openxmlformats.org/presentationml/2006/ole">
            <mc:AlternateContent xmlns:mc="http://schemas.openxmlformats.org/markup-compatibility/2006">
              <mc:Choice xmlns:v="urn:schemas-microsoft-com:vml" Requires="v">
                <p:oleObj spid="_x0000_s2052" name="Packager Shell Object" showAsIcon="1" r:id="rId3" imgW="1663920" imgH="685800" progId="Package">
                  <p:embed/>
                </p:oleObj>
              </mc:Choice>
              <mc:Fallback>
                <p:oleObj name="Packager Shell Object" showAsIcon="1" r:id="rId3" imgW="1663920" imgH="685800" progId="Package">
                  <p:embed/>
                  <p:pic>
                    <p:nvPicPr>
                      <p:cNvPr id="0" name=""/>
                      <p:cNvPicPr/>
                      <p:nvPr/>
                    </p:nvPicPr>
                    <p:blipFill>
                      <a:blip r:embed="rId4"/>
                      <a:stretch>
                        <a:fillRect/>
                      </a:stretch>
                    </p:blipFill>
                    <p:spPr>
                      <a:xfrm>
                        <a:off x="3740150" y="3086100"/>
                        <a:ext cx="1663700" cy="685800"/>
                      </a:xfrm>
                      <a:prstGeom prst="rect">
                        <a:avLst/>
                      </a:prstGeom>
                    </p:spPr>
                  </p:pic>
                </p:oleObj>
              </mc:Fallback>
            </mc:AlternateContent>
          </a:graphicData>
        </a:graphic>
      </p:graphicFrame>
    </p:spTree>
    <p:extLst>
      <p:ext uri="{BB962C8B-B14F-4D97-AF65-F5344CB8AC3E}">
        <p14:creationId xmlns:p14="http://schemas.microsoft.com/office/powerpoint/2010/main" val="28897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a:t>
            </a:r>
            <a:endParaRPr lang="en-US" dirty="0"/>
          </a:p>
        </p:txBody>
      </p:sp>
      <p:sp>
        <p:nvSpPr>
          <p:cNvPr id="3" name="Content Placeholder 2"/>
          <p:cNvSpPr>
            <a:spLocks noGrp="1"/>
          </p:cNvSpPr>
          <p:nvPr>
            <p:ph idx="1"/>
          </p:nvPr>
        </p:nvSpPr>
        <p:spPr/>
        <p:txBody>
          <a:bodyPr/>
          <a:lstStyle/>
          <a:p>
            <a:r>
              <a:rPr lang="en-US" dirty="0" smtClean="0"/>
              <a:t>If any of Ford’s engines are utilizing “constructed” camshafts, and id the ID is about 19 mm, the </a:t>
            </a:r>
            <a:r>
              <a:rPr lang="en-US" dirty="0" err="1" smtClean="0"/>
              <a:t>KayMor</a:t>
            </a:r>
            <a:r>
              <a:rPr lang="en-US" dirty="0" smtClean="0"/>
              <a:t> Cam </a:t>
            </a:r>
            <a:r>
              <a:rPr lang="en-US" dirty="0" err="1" smtClean="0"/>
              <a:t>Phaser</a:t>
            </a:r>
            <a:r>
              <a:rPr lang="en-US" dirty="0" smtClean="0"/>
              <a:t> could replace the existing vane-type unit, reducing weight by about 75%, providing more precise cam position control, allow electrical operation of the device, and at a cost we estimate less that 75% of the cost of the vane-type VVT device.</a:t>
            </a:r>
            <a:endParaRPr lang="en-US" dirty="0"/>
          </a:p>
        </p:txBody>
      </p:sp>
    </p:spTree>
    <p:extLst>
      <p:ext uri="{BB962C8B-B14F-4D97-AF65-F5344CB8AC3E}">
        <p14:creationId xmlns:p14="http://schemas.microsoft.com/office/powerpoint/2010/main" val="3406435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501</Words>
  <Application>Microsoft Office PowerPoint</Application>
  <PresentationFormat>On-screen Show (4:3)</PresentationFormat>
  <Paragraphs>31</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Packager Shell Object</vt:lpstr>
      <vt:lpstr>Variable Valve Timing Device</vt:lpstr>
      <vt:lpstr>Existing Technology</vt:lpstr>
      <vt:lpstr>Alternative Possible when Hollow Camshafts are Utilized</vt:lpstr>
      <vt:lpstr>Options for Positioning</vt:lpstr>
      <vt:lpstr>PowerPoint Presentation</vt:lpstr>
      <vt:lpstr>Illustrations</vt:lpstr>
      <vt:lpstr>Option 1</vt:lpstr>
      <vt:lpstr>Option 2</vt:lpstr>
      <vt:lpstr>Potential</vt:lpstr>
      <vt:lpstr>Moretz Technologies, LLC</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 Valve Timing Device</dc:title>
  <dc:creator>Dale</dc:creator>
  <cp:lastModifiedBy>Pentar</cp:lastModifiedBy>
  <cp:revision>5</cp:revision>
  <dcterms:created xsi:type="dcterms:W3CDTF">2014-11-25T01:46:22Z</dcterms:created>
  <dcterms:modified xsi:type="dcterms:W3CDTF">2015-03-27T13:30:38Z</dcterms:modified>
</cp:coreProperties>
</file>